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36004500"/>
  <p:notesSz cx="6797675" cy="9874250"/>
  <p:defaultTextStyle>
    <a:defPPr>
      <a:defRPr lang="sr-Latn-CS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90" autoAdjust="0"/>
    <p:restoredTop sz="99857" autoAdjust="0"/>
  </p:normalViewPr>
  <p:slideViewPr>
    <p:cSldViewPr>
      <p:cViewPr>
        <p:scale>
          <a:sx n="40" d="100"/>
          <a:sy n="40" d="100"/>
        </p:scale>
        <p:origin x="-450" y="4008"/>
      </p:cViewPr>
      <p:guideLst>
        <p:guide orient="horz" pos="11340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5570" y="44105512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5700" y="44105512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0" y="1441849"/>
            <a:ext cx="2592324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0180" y="1441849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8CEB3-5002-4D42-B2E1-58A66EFE9DCC}" type="datetimeFigureOut">
              <a:rPr lang="sr-Latn-CS" smtClean="0"/>
              <a:pPr/>
              <a:t>11.10.2010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73CF0-A855-40AE-A293-2505872F19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53"/>
          <p:cNvSpPr>
            <a:spLocks noChangeArrowheads="1"/>
          </p:cNvSpPr>
          <p:nvPr/>
        </p:nvSpPr>
        <p:spPr bwMode="auto">
          <a:xfrm>
            <a:off x="0" y="4176714"/>
            <a:ext cx="28803600" cy="2682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79434" tIns="39717" rIns="79434" bIns="39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Text Box 1059"/>
          <p:cNvSpPr txBox="1">
            <a:spLocks noChangeArrowheads="1"/>
          </p:cNvSpPr>
          <p:nvPr/>
        </p:nvSpPr>
        <p:spPr bwMode="auto">
          <a:xfrm>
            <a:off x="0" y="4238625"/>
            <a:ext cx="288036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12732" tIns="312732" rIns="312732" bIns="312732"/>
          <a:lstStyle/>
          <a:p>
            <a:pPr algn="ctr"/>
            <a:endParaRPr lang="sr-Latn-CS" sz="5400">
              <a:latin typeface="Calibri" pitchFamily="34" charset="0"/>
            </a:endParaRPr>
          </a:p>
        </p:txBody>
      </p:sp>
      <p:sp>
        <p:nvSpPr>
          <p:cNvPr id="6" name="Rectangle 1081"/>
          <p:cNvSpPr>
            <a:spLocks noChangeArrowheads="1"/>
          </p:cNvSpPr>
          <p:nvPr/>
        </p:nvSpPr>
        <p:spPr bwMode="auto">
          <a:xfrm>
            <a:off x="0" y="0"/>
            <a:ext cx="28803600" cy="36004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79434" tIns="39717" rIns="79434" bIns="39717" anchor="ctr"/>
          <a:lstStyle/>
          <a:p>
            <a:endParaRPr lang="sr-Latn-CS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1" name="Rectangle 41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3" name="Rectangle 51"/>
          <p:cNvSpPr>
            <a:spLocks noChangeArrowheads="1"/>
          </p:cNvSpPr>
          <p:nvPr/>
        </p:nvSpPr>
        <p:spPr bwMode="auto">
          <a:xfrm>
            <a:off x="0" y="17530763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4" name="Rectangle 53"/>
          <p:cNvSpPr>
            <a:spLocks noChangeArrowheads="1"/>
          </p:cNvSpPr>
          <p:nvPr/>
        </p:nvSpPr>
        <p:spPr bwMode="auto">
          <a:xfrm>
            <a:off x="0" y="17883188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5" name="Text Box 1088"/>
          <p:cNvSpPr txBox="1">
            <a:spLocks noChangeArrowheads="1"/>
          </p:cNvSpPr>
          <p:nvPr/>
        </p:nvSpPr>
        <p:spPr bwMode="auto">
          <a:xfrm>
            <a:off x="1066800" y="8137154"/>
            <a:ext cx="8424000" cy="14625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lIns="312732" tIns="312732" rIns="312732" bIns="3127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</a:rPr>
              <a:t>Introduction</a:t>
            </a:r>
            <a:endParaRPr lang="en-US" sz="5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 Box 1090"/>
          <p:cNvSpPr txBox="1">
            <a:spLocks noChangeArrowheads="1"/>
          </p:cNvSpPr>
          <p:nvPr/>
        </p:nvSpPr>
        <p:spPr bwMode="auto">
          <a:xfrm>
            <a:off x="1066800" y="16035625"/>
            <a:ext cx="8458200" cy="14625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lIns="312732" tIns="312732" rIns="312732" bIns="3127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</a:rPr>
              <a:t>Method</a:t>
            </a:r>
            <a:r>
              <a:rPr lang="sr-Latn-CS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</a:rPr>
              <a:t>s</a:t>
            </a:r>
            <a:endParaRPr lang="en-US" sz="5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TextBox 62"/>
          <p:cNvSpPr txBox="1">
            <a:spLocks noChangeArrowheads="1"/>
          </p:cNvSpPr>
          <p:nvPr/>
        </p:nvSpPr>
        <p:spPr bwMode="auto">
          <a:xfrm>
            <a:off x="1066848" y="9937354"/>
            <a:ext cx="8366400" cy="569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sl-SI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/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he objective of this research was to evaluate the antioxidant activity of the ethanolic extracts of parsley fruit (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Petroselini fructus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), buckthorn bark (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Frangulae cortex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), mint leaves (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Mentha piperitae folium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), caraway fruit (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Carvi fructus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) and birch leaves (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Betulae folium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) as well as of the mixture of these medicinal herbs “Vitalplant“ (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Frangulae cortex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35%),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Menthae piperitae folium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(20%),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Carvi fructus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20%),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Petroselini fructus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25%))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, because these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medicinal plants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present a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nontoxic source of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the biomolecules with proven pharmacological action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and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a rich source of plant phenolics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at the same time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sr-Latn-CS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TextBox 66"/>
          <p:cNvSpPr txBox="1">
            <a:spLocks noChangeArrowheads="1"/>
          </p:cNvSpPr>
          <p:nvPr/>
        </p:nvSpPr>
        <p:spPr bwMode="auto">
          <a:xfrm>
            <a:off x="3962400" y="323850"/>
            <a:ext cx="193548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r-Latn-CS"/>
          </a:p>
        </p:txBody>
      </p:sp>
      <p:sp>
        <p:nvSpPr>
          <p:cNvPr id="21" name="Text Box 1030"/>
          <p:cNvSpPr txBox="1">
            <a:spLocks noChangeArrowheads="1"/>
          </p:cNvSpPr>
          <p:nvPr/>
        </p:nvSpPr>
        <p:spPr bwMode="auto">
          <a:xfrm>
            <a:off x="304800" y="323850"/>
            <a:ext cx="28117800" cy="3352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lIns="468113" tIns="468000" rIns="468113" bIns="468000"/>
          <a:lstStyle/>
          <a:p>
            <a:pPr algn="r"/>
            <a:r>
              <a:rPr lang="en-GB" sz="8800" b="1" dirty="0" smtClean="0">
                <a:solidFill>
                  <a:schemeClr val="accent6">
                    <a:lumMod val="75000"/>
                  </a:schemeClr>
                </a:solidFill>
              </a:rPr>
              <a:t>MEDICINAL PLANTS AS POTENTIAL FUNCTIONAL COMPONENTS IN FOOD AND FEED PRODUCTION</a:t>
            </a:r>
            <a:endParaRPr lang="sr-Latn-CS" sz="8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4472291"/>
            <a:ext cx="28651200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Aleksandra Mišan</a:t>
            </a:r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Neda Mimica-Dukić</a:t>
            </a:r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b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Marijana Sakač</a:t>
            </a:r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Ivana Sedej</a:t>
            </a:r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</a:t>
            </a:r>
          </a:p>
          <a:p>
            <a:pPr algn="ctr"/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Anamarija Mandić</a:t>
            </a:r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Ivan Milovanović</a:t>
            </a:r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Đorđe Psodorov</a:t>
            </a:r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</a:t>
            </a:r>
            <a:endParaRPr lang="sr-Latn-CS" sz="4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University of Novi Sad, Institute for Food Technology Novi Sad, Bul. cara Lazara 1, 21000 Novi Sad, Serbia</a:t>
            </a:r>
          </a:p>
          <a:p>
            <a:pPr algn="ctr"/>
            <a:r>
              <a:rPr lang="sr-Latn-CS" sz="44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b</a:t>
            </a:r>
            <a:r>
              <a:rPr lang="sr-Latn-CS" sz="4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University of Novi Sad, Faculty of Science, Department of Chemistry, Trg Dositeja Obradovića 3, 21000 Novi Sad, Serbia </a:t>
            </a:r>
            <a:endParaRPr lang="sr-Latn-CS" sz="4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extBox 64"/>
          <p:cNvSpPr txBox="1">
            <a:spLocks noChangeArrowheads="1"/>
          </p:cNvSpPr>
          <p:nvPr/>
        </p:nvSpPr>
        <p:spPr bwMode="auto">
          <a:xfrm>
            <a:off x="990600" y="17642210"/>
            <a:ext cx="846296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Preparation </a:t>
            </a:r>
            <a:r>
              <a:rPr lang="en-US" sz="3000" b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of </a:t>
            </a:r>
            <a:r>
              <a:rPr lang="en-US" sz="3000" b="1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ethanolic</a:t>
            </a:r>
            <a:r>
              <a:rPr lang="en-US" sz="3000" b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extracts</a:t>
            </a:r>
            <a:endParaRPr lang="sr-Latn-CS" sz="3000" b="1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TextBox 52"/>
          <p:cNvSpPr txBox="1">
            <a:spLocks noChangeArrowheads="1"/>
          </p:cNvSpPr>
          <p:nvPr/>
        </p:nvSpPr>
        <p:spPr bwMode="auto">
          <a:xfrm>
            <a:off x="10210800" y="19373850"/>
            <a:ext cx="83820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r-Latn-CS"/>
          </a:p>
        </p:txBody>
      </p:sp>
      <p:sp>
        <p:nvSpPr>
          <p:cNvPr id="25" name="TextBox 70"/>
          <p:cNvSpPr txBox="1">
            <a:spLocks noChangeArrowheads="1"/>
          </p:cNvSpPr>
          <p:nvPr/>
        </p:nvSpPr>
        <p:spPr bwMode="auto">
          <a:xfrm>
            <a:off x="19514368" y="8137154"/>
            <a:ext cx="8366400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The results of this experiment show that all the tested plant drugs are a rich source of plant phenolics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(Table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1 and 2)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, and at the same time possess antioxidant activity in all of the tests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(Table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3)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. Apart from the highest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phenolic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content, the mint extract was shown to possess the highest antioxidant capacity in all but in the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sym typeface="Symbol"/>
              </a:rPr>
              <a:t>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-carotene-antioxidant (AOA) test. Caraway fruit had the lowest content of total phenolics, as well as the lowest antioxidant capacity of all the tested samples. </a:t>
            </a:r>
            <a:endParaRPr lang="sr-Latn-CS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6" name="TextBox 79"/>
          <p:cNvSpPr txBox="1">
            <a:spLocks noChangeArrowheads="1"/>
          </p:cNvSpPr>
          <p:nvPr/>
        </p:nvSpPr>
        <p:spPr bwMode="auto">
          <a:xfrm>
            <a:off x="19403030" y="29019474"/>
            <a:ext cx="8248242" cy="52629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0" indent="-514350" algn="just">
              <a:buFontTx/>
              <a:buAutoNum type="arabicPeriod"/>
            </a:pP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Decker, E. A., Welch, B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(1990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) J. Agric. Food. Chem., 38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674-677.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FontTx/>
              <a:buAutoNum type="arabicPeriod"/>
            </a:pP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Espin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J.C.,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Soler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-Rivas C.,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Wichers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H.J.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(2000)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J. Agric. Food. Chem., 48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648-656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lvl="0" indent="-514350" algn="just">
              <a:buAutoNum type="arabicPeriod"/>
            </a:pP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Justesen U., Knuthsen P., Leth T. (1998) 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</a:rPr>
              <a:t>J. Chromatogr. A, 799(1-2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), 101-110.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algn="just">
              <a:buFontTx/>
              <a:buAutoNum type="arabicPeriod"/>
            </a:pP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Lin J.Y., Tang C.Y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(2007)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Food </a:t>
            </a:r>
            <a:r>
              <a:rPr lang="en-GB" sz="2800" i="1" dirty="0" err="1" smtClean="0">
                <a:solidFill>
                  <a:schemeClr val="tx2">
                    <a:lumMod val="50000"/>
                  </a:schemeClr>
                </a:solidFill>
              </a:rPr>
              <a:t>Chem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, 101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140–147.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lvl="0" indent="-514350" algn="just">
              <a:buFontTx/>
              <a:buAutoNum type="arabicPeriod"/>
            </a:pP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Моure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А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., et al.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 (2001)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Food </a:t>
            </a:r>
            <a:r>
              <a:rPr lang="en-GB" sz="2800" i="1" dirty="0" err="1" smtClean="0">
                <a:solidFill>
                  <a:schemeClr val="tx2">
                    <a:lumMod val="50000"/>
                  </a:schemeClr>
                </a:solidFill>
              </a:rPr>
              <a:t>Chem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, 72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145-171.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lvl="0" indent="-514350" algn="just">
              <a:buFontTx/>
              <a:buAutoNum type="arabicPeriod"/>
            </a:pP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Oyaizu, M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(1986)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Japanese Journal of Nutrition, 44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307-315.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14350" lvl="0" indent="-514350" algn="just">
              <a:buAutoNum type="arabicPeriod"/>
            </a:pP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Singleton, V.L.,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Orthofer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, R.,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Lamuela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</a:rPr>
              <a:t>Raventos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R.M.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(1999)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Methods </a:t>
            </a:r>
            <a:r>
              <a:rPr lang="en-GB" sz="2800" i="1" dirty="0" err="1" smtClean="0">
                <a:solidFill>
                  <a:schemeClr val="tx2">
                    <a:lumMod val="50000"/>
                  </a:schemeClr>
                </a:solidFill>
              </a:rPr>
              <a:t>Enzymology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, 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299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, 152-178.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Text Box 1090"/>
          <p:cNvSpPr txBox="1">
            <a:spLocks noChangeArrowheads="1"/>
          </p:cNvSpPr>
          <p:nvPr/>
        </p:nvSpPr>
        <p:spPr bwMode="auto">
          <a:xfrm>
            <a:off x="10297344" y="18146266"/>
            <a:ext cx="8424000" cy="14625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lIns="312732" tIns="312732" rIns="312732" bIns="3127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r-Latn-CS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</a:rPr>
              <a:t>Results and discussion</a:t>
            </a:r>
          </a:p>
        </p:txBody>
      </p:sp>
      <p:sp>
        <p:nvSpPr>
          <p:cNvPr id="28" name="Text Box 1090"/>
          <p:cNvSpPr txBox="1">
            <a:spLocks noChangeArrowheads="1"/>
          </p:cNvSpPr>
          <p:nvPr/>
        </p:nvSpPr>
        <p:spPr bwMode="auto">
          <a:xfrm>
            <a:off x="19278600" y="26898191"/>
            <a:ext cx="8424000" cy="14625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lIns="312732" tIns="312732" rIns="312732" bIns="3127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r-Latn-CS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</a:rPr>
              <a:t>References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2894" y="18347769"/>
            <a:ext cx="8366400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Crude plant extracts were obtained by extraction with ethanol/water mixture</a:t>
            </a:r>
            <a:r>
              <a:rPr lang="sr-Latn-C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(80:20, v/v), with the ratio of raw materials to ethanol solution of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1:10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for 24 h. Hydrolisis of extracts was performed as described by Justesen 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et al.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1998. </a:t>
            </a:r>
            <a:endParaRPr lang="sr-Latn-CS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2894" y="21681032"/>
            <a:ext cx="8366400" cy="78483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HPLC analysis was performed by using a liquid chromatograph (Agilent 1200 series), equipped with a diode array detector  (DAD),  on an Agilent, Eclipse XDB-C18, 1.8 μm, 4.6 x 50 mm column, at a flow-rate of 1  ml/min. Solvent gradient was performed by varying the proportion of solvent A (methanol) to solvent B (1% formic acid in water (v/v)) as follows: initial 10% A; 0-10 min, 10 -25 % A; 10-20 min, 25 - 60 % A; 20-30 min, 60-70 % A. The total running time and post-running time were 45 and 10 min, respectively. The column temperature was 30 °C and the injected volume 5 μl. The spectra were acquired  in the range 210–400 nm and chromatograms plotted at 280, 330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and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350 nm with reference wavelength 550/100 nm. Total phenolics were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determined by using Folin-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Ciocalteu's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reagent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(Singleton et al., 1999).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The content of flavonoids in the extracts was measured by the AlCl</a:t>
            </a:r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3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method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Lin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Tang,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2007)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.</a:t>
            </a:r>
            <a:endParaRPr lang="sr-Latn-CS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Box 64"/>
          <p:cNvSpPr txBox="1">
            <a:spLocks noChangeArrowheads="1"/>
          </p:cNvSpPr>
          <p:nvPr/>
        </p:nvSpPr>
        <p:spPr bwMode="auto">
          <a:xfrm>
            <a:off x="792288" y="20658995"/>
            <a:ext cx="84629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3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r-Latn-CS" sz="30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HPLC conditions and total phenolic </a:t>
            </a:r>
          </a:p>
          <a:p>
            <a:pPr algn="ctr"/>
            <a:r>
              <a:rPr lang="sr-Latn-CS" sz="30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and flavonoid content</a:t>
            </a:r>
            <a:endParaRPr lang="sr-Latn-CS" sz="3000" b="1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210800" y="13506450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r-Latn-CS" sz="2800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36" name="TextBox 64"/>
          <p:cNvSpPr txBox="1">
            <a:spLocks noChangeArrowheads="1"/>
          </p:cNvSpPr>
          <p:nvPr/>
        </p:nvSpPr>
        <p:spPr bwMode="auto">
          <a:xfrm>
            <a:off x="10009312" y="20090482"/>
            <a:ext cx="8784976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Tab</a:t>
            </a:r>
            <a:r>
              <a:rPr lang="sr-Latn-C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le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1. 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Extraction yield; total </a:t>
            </a:r>
            <a:r>
              <a:rPr lang="en-GB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phenolic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content of obtained extracts determined by Folin–</a:t>
            </a:r>
            <a:r>
              <a:rPr lang="en-GB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Cioacalteu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method, expressed as </a:t>
            </a:r>
            <a:r>
              <a:rPr lang="en-GB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gallic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acid equivalents; total flavonoids content of obtained extracts, expressed as </a:t>
            </a:r>
            <a:r>
              <a:rPr lang="en-GB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rutin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equivalents; total  </a:t>
            </a:r>
            <a:r>
              <a:rPr lang="en-GB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phenolic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content of obtained extracts determined by HPLC, calculated as the sum of all integrated areas at 280 nm and expressed as </a:t>
            </a:r>
            <a:r>
              <a:rPr lang="en-GB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gallic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acid equivalents.  </a:t>
            </a:r>
            <a:endParaRPr lang="sr-Latn-CS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endParaRPr lang="sr-Latn-CS" sz="24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7" name="TextBox 64"/>
          <p:cNvSpPr txBox="1">
            <a:spLocks noChangeArrowheads="1"/>
          </p:cNvSpPr>
          <p:nvPr/>
        </p:nvSpPr>
        <p:spPr bwMode="auto">
          <a:xfrm>
            <a:off x="9937304" y="27507306"/>
            <a:ext cx="8750994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Tab</a:t>
            </a:r>
            <a:r>
              <a:rPr lang="sr-Latn-C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le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2.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Content of plant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phenolics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in crude extract after hydrolysis,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expres</a:t>
            </a:r>
            <a:r>
              <a:rPr lang="sr-Latn-C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s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as mg/g extract.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sr-Latn-C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9865296" y="28875458"/>
          <a:ext cx="8924504" cy="540060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45683"/>
                <a:gridCol w="1176666"/>
                <a:gridCol w="1176666"/>
                <a:gridCol w="1176666"/>
                <a:gridCol w="1107451"/>
                <a:gridCol w="1107451"/>
                <a:gridCol w="1033921"/>
              </a:tblGrid>
              <a:tr h="618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Mint leaves</a:t>
                      </a:r>
                      <a:endParaRPr lang="sr-Latn-CS" sz="160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Buckthorn bark</a:t>
                      </a:r>
                      <a:endParaRPr lang="sr-Latn-CS" sz="160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Birch leaves</a:t>
                      </a:r>
                      <a:endParaRPr lang="sr-Latn-CS" sz="160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Caraway fruit</a:t>
                      </a:r>
                      <a:endParaRPr lang="sr-Latn-CS" sz="160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Parsley fruit</a:t>
                      </a:r>
                      <a:endParaRPr lang="sr-Latn-CS" sz="160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“Vitalplant“</a:t>
                      </a:r>
                      <a:endParaRPr lang="sr-Latn-CS" sz="16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gallic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0.156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18.2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0.38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11.6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0.45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0.28 ± 0.0</a:t>
                      </a:r>
                      <a:r>
                        <a:rPr lang="sr-Latn-CS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protocatechuic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0.845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0.839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0.11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0.466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1.25 ± 0.01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caffeic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0.914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0.05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2.26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0.576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0.03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1.54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0.26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2.26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0.13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1.34 ± 0.01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vanillic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chlorogenic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1.66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0.29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0.353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0.295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0.03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1.32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0.03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0.88 ± 0.05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syringic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1.47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0.10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ferulic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0.886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0.655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0.52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  <a:r>
                        <a:rPr lang="sr-Latn-CS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± 0.02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rutin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myricetin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5.37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0.38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0.723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6.02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0.32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1.37 ± 0.0</a:t>
                      </a:r>
                      <a:r>
                        <a:rPr lang="sr-Latn-CS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rosmarinic acid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17.5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0.97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0.200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0.08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4.93 ± 0.06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trans-cinnamic acid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0.155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quercetin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14.9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0.95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1.68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7.43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0.35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4.36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0.817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4.21</a:t>
                      </a:r>
                      <a:r>
                        <a:rPr lang="sr-Latn-CS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± 0.05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naringenin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3.56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5.00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luteolin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13.6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0.28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2.32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0.12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0.559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0.02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4.57 ± 0.06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kaempferol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0.643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0.03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6.33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2.99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0.03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1.06 ±</a:t>
                      </a:r>
                      <a:r>
                        <a:rPr lang="sr-Latn-CS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0.32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apigenin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3.56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0.26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1.97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0.08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0.667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0.06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5.02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0.01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6.49 ± 0.012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812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aloe-emodin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3.48 </a:t>
                      </a: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± </a:t>
                      </a:r>
                      <a:r>
                        <a:rPr lang="sr-Latn-CS" sz="15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0.24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CS" sz="15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sr-Latn-CS" sz="15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2.21</a:t>
                      </a:r>
                      <a:r>
                        <a:rPr lang="sr-Latn-CS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5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± 0.20</a:t>
                      </a:r>
                      <a:endParaRPr lang="sr-Latn-CS" sz="15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9" name="Rectangle 38"/>
          <p:cNvSpPr/>
          <p:nvPr/>
        </p:nvSpPr>
        <p:spPr>
          <a:xfrm>
            <a:off x="19442360" y="12529642"/>
            <a:ext cx="8438408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</a:rPr>
              <a:t>Table 3. 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Antioxidant activity of medicinal plants expressed as</a:t>
            </a:r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IC</a:t>
            </a:r>
            <a:r>
              <a:rPr lang="en-GB" sz="2400" baseline="-25000" dirty="0" smtClean="0">
                <a:solidFill>
                  <a:schemeClr val="tx2">
                    <a:lumMod val="50000"/>
                  </a:schemeClr>
                </a:solidFill>
              </a:rPr>
              <a:t>50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 (mg extract/</a:t>
            </a:r>
            <a:r>
              <a:rPr lang="en-GB" sz="2400" dirty="0" err="1" smtClean="0">
                <a:solidFill>
                  <a:schemeClr val="tx2">
                    <a:lumMod val="50000"/>
                  </a:schemeClr>
                </a:solidFill>
              </a:rPr>
              <a:t>mL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): DPPH˙ radical scavenging activity, reducing activity, antioxidant activity by ß-carotene bleaching method (AOA) and chelating activity on Fe</a:t>
            </a:r>
            <a:r>
              <a:rPr lang="en-GB" sz="2400" baseline="30000" dirty="0" smtClean="0">
                <a:solidFill>
                  <a:schemeClr val="tx2">
                    <a:lumMod val="50000"/>
                  </a:schemeClr>
                </a:solidFill>
              </a:rPr>
              <a:t>2+</a:t>
            </a: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ions.</a:t>
            </a:r>
            <a:endParaRPr lang="sr-Latn-C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Text Box 1090"/>
          <p:cNvSpPr txBox="1">
            <a:spLocks noChangeArrowheads="1"/>
          </p:cNvSpPr>
          <p:nvPr/>
        </p:nvSpPr>
        <p:spPr bwMode="auto">
          <a:xfrm>
            <a:off x="19298344" y="20450522"/>
            <a:ext cx="8640960" cy="14625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lIns="312732" tIns="312732" rIns="312732" bIns="312732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r-Latn-CS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</a:rPr>
              <a:t>Conclusion</a:t>
            </a:r>
            <a:endParaRPr lang="sr-Latn-CS" sz="5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370352" y="22528876"/>
            <a:ext cx="5727962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Finally, the results of this experiment show that the tested plant drugs possess antioxidant activity in all of the tests. Commercial mixture “Vitalplant” exhibited a relatively high antioxidant activity in most of the tests, which can be explained by synergistic effects of the components of which it is composed.</a:t>
            </a:r>
            <a:endParaRPr lang="sr-Latn-CS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6" name="TextBox 21"/>
          <p:cNvSpPr txBox="1"/>
          <p:nvPr/>
        </p:nvSpPr>
        <p:spPr>
          <a:xfrm>
            <a:off x="936304" y="34915419"/>
            <a:ext cx="27106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722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296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2870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3444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59200" algn="l" defTabSz="4114800" rtl="0" eaLnBrk="1" latinLnBrk="0" hangingPunct="1">
              <a:defRPr sz="8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b="1" i="1" cap="all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GB" sz="3200" b="1" i="1" baseline="30000" dirty="0" smtClean="0">
                <a:solidFill>
                  <a:schemeClr val="accent6">
                    <a:lumMod val="75000"/>
                  </a:schemeClr>
                </a:solidFill>
              </a:rPr>
              <a:t>th </a:t>
            </a:r>
            <a:r>
              <a:rPr lang="en-GB" sz="3200" b="1" i="1" dirty="0" smtClean="0">
                <a:solidFill>
                  <a:schemeClr val="accent6">
                    <a:lumMod val="75000"/>
                  </a:schemeClr>
                </a:solidFill>
              </a:rPr>
              <a:t> International Symposium on Feed Technology “Feed technology, quality and  safety”</a:t>
            </a:r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GB" sz="3200" b="1" cap="all" dirty="0" smtClean="0"/>
              <a:t> </a:t>
            </a:r>
            <a:r>
              <a:rPr lang="en-GB" sz="3200" b="1" i="1" cap="all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3200" b="1" i="1" baseline="30000" dirty="0" smtClean="0">
                <a:solidFill>
                  <a:schemeClr val="accent6">
                    <a:lumMod val="75000"/>
                  </a:schemeClr>
                </a:solidFill>
              </a:rPr>
              <a:t>nd</a:t>
            </a:r>
            <a:r>
              <a:rPr lang="en-GB" sz="3200" b="1" i="1" cap="all" dirty="0" smtClean="0">
                <a:solidFill>
                  <a:schemeClr val="accent6">
                    <a:lumMod val="75000"/>
                  </a:schemeClr>
                </a:solidFill>
              </a:rPr>
              <a:t>  W</a:t>
            </a:r>
            <a:r>
              <a:rPr lang="en-GB" sz="3200" b="1" i="1" dirty="0" smtClean="0">
                <a:solidFill>
                  <a:schemeClr val="accent6">
                    <a:lumMod val="75000"/>
                  </a:schemeClr>
                </a:solidFill>
              </a:rPr>
              <a:t>orkshop </a:t>
            </a:r>
            <a:r>
              <a:rPr lang="en-GB" sz="3200" b="1" i="1" cap="all" dirty="0" smtClean="0">
                <a:solidFill>
                  <a:schemeClr val="accent6">
                    <a:lumMod val="75000"/>
                  </a:schemeClr>
                </a:solidFill>
              </a:rPr>
              <a:t>“E</a:t>
            </a:r>
            <a:r>
              <a:rPr lang="en-GB" sz="3200" b="1" i="1" dirty="0" smtClean="0">
                <a:solidFill>
                  <a:schemeClr val="accent6">
                    <a:lumMod val="75000"/>
                  </a:schemeClr>
                </a:solidFill>
              </a:rPr>
              <a:t>xtrusion Technology</a:t>
            </a:r>
            <a:r>
              <a:rPr lang="en-GB" sz="3200" b="1" i="1" cap="all" dirty="0" smtClean="0">
                <a:solidFill>
                  <a:schemeClr val="accent6">
                    <a:lumMod val="75000"/>
                  </a:schemeClr>
                </a:solidFill>
              </a:rPr>
              <a:t> A</a:t>
            </a:r>
            <a:r>
              <a:rPr lang="en-GB" sz="3200" b="1" i="1" dirty="0" smtClean="0">
                <a:solidFill>
                  <a:schemeClr val="accent6">
                    <a:lumMod val="75000"/>
                  </a:schemeClr>
                </a:solidFill>
              </a:rPr>
              <a:t>pplications in Feed and Food</a:t>
            </a:r>
            <a:r>
              <a:rPr lang="en-GB" sz="3200" b="1" i="1" cap="all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sr-Latn-CS" sz="3200" b="1" i="1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</a:t>
            </a:r>
            <a:endParaRPr lang="sr-Latn-CS" sz="3200" b="1" i="1" dirty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515" y="357064"/>
            <a:ext cx="2643205" cy="3329149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1026" name="Picture 2" descr="Mint Leaves 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35048" y="24540576"/>
            <a:ext cx="2088232" cy="2030626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</p:pic>
      <p:pic>
        <p:nvPicPr>
          <p:cNvPr id="51" name="Picture 8" descr="http://www.ipm.iastate.edu/ipm/icm/files/images/buckthorn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5635048" y="22413602"/>
            <a:ext cx="2088232" cy="1925352"/>
          </a:xfrm>
          <a:prstGeom prst="rect">
            <a:avLst/>
          </a:prstGeom>
          <a:blipFill dpi="0" rotWithShape="1">
            <a:blip r:embed="rId5" cstate="print">
              <a:alphaModFix amt="0"/>
            </a:blip>
            <a:srcRect/>
            <a:tile tx="0" ty="0" sx="100000" sy="100000" flip="none" algn="tl"/>
          </a:blipFill>
          <a:ln w="38100">
            <a:solidFill>
              <a:schemeClr val="accent4">
                <a:lumMod val="75000"/>
              </a:schemeClr>
            </a:solidFill>
          </a:ln>
        </p:spPr>
      </p:pic>
      <p:pic>
        <p:nvPicPr>
          <p:cNvPr id="1028" name="Picture 4" descr="C:\Users\Sandra\Desktop\planta medica\zadnje\Graphical abstract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297344" y="8137155"/>
            <a:ext cx="8352928" cy="9433048"/>
          </a:xfrm>
          <a:prstGeom prst="rect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</p:pic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0009312" y="23114818"/>
          <a:ext cx="8784976" cy="27835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28192"/>
                <a:gridCol w="1512168"/>
                <a:gridCol w="1728192"/>
                <a:gridCol w="1800200"/>
                <a:gridCol w="2016224"/>
              </a:tblGrid>
              <a:tr h="353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Sample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Extraction yield (%)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Total </a:t>
                      </a:r>
                      <a:r>
                        <a:rPr lang="en-GB" sz="2000" dirty="0" err="1"/>
                        <a:t>phenolic</a:t>
                      </a:r>
                      <a:r>
                        <a:rPr lang="en-GB" sz="2000" dirty="0"/>
                        <a:t> content (%)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Total flavonoid content (%)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Total </a:t>
                      </a:r>
                      <a:r>
                        <a:rPr lang="en-GB" sz="2000" dirty="0" err="1"/>
                        <a:t>phenolics</a:t>
                      </a:r>
                      <a:r>
                        <a:rPr lang="en-GB" sz="2000" dirty="0"/>
                        <a:t> by HPLC method (%)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Mint leaves</a:t>
                      </a:r>
                      <a:endParaRPr lang="sr-Latn-CS" sz="200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17.2 ± </a:t>
                      </a:r>
                      <a:r>
                        <a:rPr lang="en-GB" sz="2000" dirty="0" smtClean="0"/>
                        <a:t>0.75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18.4 ± </a:t>
                      </a:r>
                      <a:r>
                        <a:rPr lang="en-GB" sz="2000" dirty="0" smtClean="0"/>
                        <a:t>0.0</a:t>
                      </a:r>
                      <a:r>
                        <a:rPr lang="sr-Latn-CS" sz="2000" dirty="0" smtClean="0"/>
                        <a:t>1</a:t>
                      </a:r>
                      <a:r>
                        <a:rPr lang="en-GB" sz="2000" baseline="30000" dirty="0" smtClean="0"/>
                        <a:t>e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1.97 ± </a:t>
                      </a:r>
                      <a:r>
                        <a:rPr lang="en-GB" sz="2000" dirty="0" smtClean="0"/>
                        <a:t>0.0</a:t>
                      </a:r>
                      <a:r>
                        <a:rPr lang="sr-Latn-CS" sz="2000" dirty="0" smtClean="0"/>
                        <a:t>4</a:t>
                      </a:r>
                      <a:r>
                        <a:rPr lang="en-GB" sz="2000" baseline="30000" dirty="0" smtClean="0"/>
                        <a:t>b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/>
                        <a:t>61.1 ± 1.25</a:t>
                      </a:r>
                      <a:r>
                        <a:rPr lang="en-GB" sz="2000" baseline="30000"/>
                        <a:t>e</a:t>
                      </a:r>
                      <a:endParaRPr lang="sr-Latn-CS" sz="20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Buckthorn bark</a:t>
                      </a:r>
                      <a:endParaRPr lang="sr-Latn-CS" sz="200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22.0 ± </a:t>
                      </a:r>
                      <a:r>
                        <a:rPr lang="en-GB" sz="2000" dirty="0" smtClean="0"/>
                        <a:t>0.89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16.6 ± </a:t>
                      </a:r>
                      <a:r>
                        <a:rPr lang="en-GB" sz="2000" dirty="0" smtClean="0"/>
                        <a:t>0.08</a:t>
                      </a:r>
                      <a:r>
                        <a:rPr lang="en-GB" sz="2000" baseline="30000" dirty="0" smtClean="0"/>
                        <a:t>d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1.33 ± </a:t>
                      </a:r>
                      <a:r>
                        <a:rPr lang="en-GB" sz="2000" dirty="0" smtClean="0"/>
                        <a:t>0.20</a:t>
                      </a:r>
                      <a:r>
                        <a:rPr lang="en-GB" sz="2000" baseline="30000" dirty="0" smtClean="0"/>
                        <a:t>a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21.2 ± </a:t>
                      </a:r>
                      <a:r>
                        <a:rPr lang="en-GB" sz="2000" dirty="0" smtClean="0"/>
                        <a:t>0.90</a:t>
                      </a:r>
                      <a:r>
                        <a:rPr lang="en-GB" sz="2000" baseline="30000" dirty="0" smtClean="0"/>
                        <a:t>c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Birch leaves</a:t>
                      </a:r>
                      <a:endParaRPr lang="sr-Latn-CS" sz="200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26.1 ± </a:t>
                      </a:r>
                      <a:r>
                        <a:rPr lang="en-GB" sz="2000" dirty="0" smtClean="0"/>
                        <a:t>0.82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13.9 ± </a:t>
                      </a:r>
                      <a:r>
                        <a:rPr lang="en-GB" sz="2000" dirty="0" smtClean="0"/>
                        <a:t>0.36</a:t>
                      </a:r>
                      <a:r>
                        <a:rPr lang="en-GB" sz="2000" baseline="30000" dirty="0" smtClean="0"/>
                        <a:t>a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1.43 ± </a:t>
                      </a:r>
                      <a:r>
                        <a:rPr lang="en-GB" sz="2000" dirty="0" smtClean="0"/>
                        <a:t>0.0</a:t>
                      </a:r>
                      <a:r>
                        <a:rPr lang="sr-Latn-CS" sz="2000" dirty="0" smtClean="0"/>
                        <a:t>1</a:t>
                      </a:r>
                      <a:r>
                        <a:rPr lang="en-GB" sz="2000" baseline="30000" dirty="0" smtClean="0"/>
                        <a:t>a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/>
                        <a:t>27.9 ± 1.05</a:t>
                      </a:r>
                      <a:r>
                        <a:rPr lang="en-GB" sz="2000" baseline="30000"/>
                        <a:t>a</a:t>
                      </a:r>
                      <a:endParaRPr lang="sr-Latn-CS" sz="20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Caraway fruit</a:t>
                      </a:r>
                      <a:endParaRPr lang="sr-Latn-CS" sz="200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19.5 ± </a:t>
                      </a:r>
                      <a:r>
                        <a:rPr lang="en-GB" sz="2000" dirty="0" smtClean="0"/>
                        <a:t>0.73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2.89 ± </a:t>
                      </a:r>
                      <a:r>
                        <a:rPr lang="en-GB" sz="2000" dirty="0" smtClean="0"/>
                        <a:t>0.02</a:t>
                      </a:r>
                      <a:r>
                        <a:rPr lang="en-GB" sz="2000" baseline="30000" dirty="0" smtClean="0"/>
                        <a:t>b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1.78 ± </a:t>
                      </a:r>
                      <a:r>
                        <a:rPr lang="en-GB" sz="2000" dirty="0" smtClean="0"/>
                        <a:t>0.07</a:t>
                      </a:r>
                      <a:r>
                        <a:rPr lang="en-GB" sz="2000" baseline="30000" dirty="0" smtClean="0"/>
                        <a:t>d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14.2 ± </a:t>
                      </a:r>
                      <a:r>
                        <a:rPr lang="en-GB" sz="2000" dirty="0" smtClean="0"/>
                        <a:t>0.95</a:t>
                      </a:r>
                      <a:r>
                        <a:rPr lang="en-GB" sz="2000" baseline="30000" dirty="0" smtClean="0"/>
                        <a:t>b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Parsley fruit</a:t>
                      </a:r>
                      <a:endParaRPr lang="sr-Latn-CS" sz="2000" i="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11.6 ± </a:t>
                      </a:r>
                      <a:r>
                        <a:rPr lang="en-GB" sz="2000" dirty="0" smtClean="0"/>
                        <a:t>0.62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7.13 ± </a:t>
                      </a:r>
                      <a:r>
                        <a:rPr lang="en-GB" sz="2000" dirty="0" smtClean="0"/>
                        <a:t>0.86</a:t>
                      </a:r>
                      <a:r>
                        <a:rPr lang="en-GB" sz="2000" baseline="30000" dirty="0" smtClean="0"/>
                        <a:t>c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0.510 ± </a:t>
                      </a:r>
                      <a:r>
                        <a:rPr lang="en-GB" sz="2000" dirty="0" smtClean="0"/>
                        <a:t>0.01</a:t>
                      </a:r>
                      <a:r>
                        <a:rPr lang="en-GB" sz="2000" baseline="30000" dirty="0" smtClean="0"/>
                        <a:t>c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/>
                        <a:t>23.9 ± 1.01</a:t>
                      </a:r>
                      <a:r>
                        <a:rPr lang="en-GB" sz="2000" baseline="30000"/>
                        <a:t>d</a:t>
                      </a:r>
                      <a:endParaRPr lang="sr-Latn-CS" sz="20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000" dirty="0"/>
                        <a:t>“Vitalplant“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17.3 ± </a:t>
                      </a:r>
                      <a:r>
                        <a:rPr lang="en-GB" sz="2000" dirty="0" smtClean="0"/>
                        <a:t>0.54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13.2 ± </a:t>
                      </a:r>
                      <a:r>
                        <a:rPr lang="en-GB" sz="2000" dirty="0" smtClean="0"/>
                        <a:t>0.95</a:t>
                      </a:r>
                      <a:r>
                        <a:rPr lang="en-GB" sz="2000" baseline="30000" dirty="0" smtClean="0"/>
                        <a:t>a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2.05 ± </a:t>
                      </a:r>
                      <a:r>
                        <a:rPr lang="en-GB" sz="2000" dirty="0" smtClean="0"/>
                        <a:t>0.06</a:t>
                      </a:r>
                      <a:r>
                        <a:rPr lang="en-GB" sz="2000" baseline="30000" dirty="0" smtClean="0"/>
                        <a:t>b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/>
                        <a:t>29.28 ± 1,03</a:t>
                      </a:r>
                      <a:r>
                        <a:rPr lang="en-GB" sz="2000" baseline="30000" dirty="0"/>
                        <a:t>a</a:t>
                      </a:r>
                      <a:endParaRPr lang="sr-Latn-C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3" name="TextBox 64"/>
          <p:cNvSpPr txBox="1">
            <a:spLocks noChangeArrowheads="1"/>
          </p:cNvSpPr>
          <p:nvPr/>
        </p:nvSpPr>
        <p:spPr bwMode="auto">
          <a:xfrm>
            <a:off x="10009312" y="26067146"/>
            <a:ext cx="878497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Values are means ± SD, n = 3. Values followed by different literals within each column indicate significant differences according to Duncan’s test (P &lt; 0.05).</a:t>
            </a:r>
            <a:endParaRPr lang="sr-Latn-C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" name="Rectangle 1053"/>
          <p:cNvSpPr>
            <a:spLocks noChangeArrowheads="1"/>
          </p:cNvSpPr>
          <p:nvPr/>
        </p:nvSpPr>
        <p:spPr bwMode="auto">
          <a:xfrm>
            <a:off x="200" y="7273058"/>
            <a:ext cx="28803600" cy="2682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79434" tIns="39717" rIns="79434" bIns="39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9" name="TextBox 64"/>
          <p:cNvSpPr txBox="1">
            <a:spLocks noChangeArrowheads="1"/>
          </p:cNvSpPr>
          <p:nvPr/>
        </p:nvSpPr>
        <p:spPr bwMode="auto">
          <a:xfrm>
            <a:off x="1080320" y="29667546"/>
            <a:ext cx="84629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3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r-Latn-CS" sz="30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Antioxidant activity</a:t>
            </a:r>
            <a:endParaRPr lang="sr-Latn-CS" sz="3000" b="1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008312" y="30387626"/>
            <a:ext cx="8366400" cy="44012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Radical-scavenging activity against the stable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DPPH˙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radical was determined following the procedure of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Espin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r-Latn-CS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et al.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2000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).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Antioxidant activity of plant extracts, based on coupled oxidation of ß-carotene and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linoleic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acid was determined according to the method of </a:t>
            </a:r>
            <a:r>
              <a:rPr lang="en-GB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Moure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et al. 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200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1).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The reducing power was determined by measuring the formation of Prussian blue at 700 nm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yaizu, 1986)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.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Chelating activity of the extracts on Fe2+ ions was measured according to the method of Decker &amp; </a:t>
            </a:r>
            <a:r>
              <a:rPr lang="en-GB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Welch</a:t>
            </a:r>
            <a:r>
              <a:rPr lang="sr-Latn-C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(1990)</a:t>
            </a:r>
            <a:endParaRPr lang="sr-Latn-CS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19442360" y="14329842"/>
          <a:ext cx="8496944" cy="504055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62264"/>
                <a:gridCol w="1797955"/>
                <a:gridCol w="1636512"/>
                <a:gridCol w="1636512"/>
                <a:gridCol w="1663701"/>
              </a:tblGrid>
              <a:tr h="1945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Sample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DPPH˙ 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scavenging activity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IC</a:t>
                      </a:r>
                      <a:r>
                        <a:rPr lang="en-GB" sz="200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50</a:t>
                      </a:r>
                      <a:r>
                        <a:rPr lang="en-GB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(mg/</a:t>
                      </a:r>
                      <a:r>
                        <a:rPr lang="en-GB" sz="2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mL</a:t>
                      </a: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Reducing </a:t>
                      </a:r>
                      <a:r>
                        <a:rPr lang="en-GB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power</a:t>
                      </a:r>
                      <a:endParaRPr lang="sr-Latn-CS" sz="2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IC</a:t>
                      </a:r>
                      <a:r>
                        <a:rPr lang="en-GB" sz="2000" baseline="-25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50</a:t>
                      </a: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(mg/ml)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AOA</a:t>
                      </a:r>
                      <a:endParaRPr lang="sr-Latn-CS" sz="2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CS" sz="2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IC</a:t>
                      </a:r>
                      <a:r>
                        <a:rPr lang="en-GB" sz="2000" baseline="-25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50</a:t>
                      </a: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(mg/</a:t>
                      </a:r>
                      <a:r>
                        <a:rPr lang="en-GB" sz="2000" dirty="0" err="1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mL</a:t>
                      </a: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Chelating activity IC</a:t>
                      </a:r>
                      <a:r>
                        <a:rPr lang="en-GB" sz="2000" baseline="-25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50</a:t>
                      </a: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sr-Latn-CS" sz="2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CS" sz="20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mg/ml)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Mint leaves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0.172 ± 0.002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0.677 ± 0.108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6.71 ± 0.160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0.435 ± 0.180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Buckthorn bark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1.18 ± 0.210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1.76 ± 0.370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1.38 ± 0.188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1.39 ± 0.100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Birch leaves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0.632 ± 0.005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ab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1.07 ± 0.028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5.68 ± 0.270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0.602 ± 0.117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Caraway fruit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2.06 ± 0.137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5.27 ± 0.034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9.12 ± 0.233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1.05 ± 0.099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Parsley fruit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4.65 ± 0.820</a:t>
                      </a:r>
                      <a:r>
                        <a:rPr lang="en-GB" sz="2000" baseline="30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4.68 ± 0.098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6.32 ± 0.037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0.583 ± 0.053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“Vitalplant“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0.893 ± 0.022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bc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1.27 ± 0.257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5.61 ± 0.543</a:t>
                      </a:r>
                      <a:r>
                        <a:rPr lang="en-GB" sz="2000" baseline="300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sr-Latn-CS" sz="20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0.983 ± 0.037</a:t>
                      </a:r>
                      <a:r>
                        <a:rPr lang="en-GB" sz="2000" baseline="30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sr-Latn-CS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2" name="TextBox 64"/>
          <p:cNvSpPr txBox="1">
            <a:spLocks noChangeArrowheads="1"/>
          </p:cNvSpPr>
          <p:nvPr/>
        </p:nvSpPr>
        <p:spPr bwMode="auto">
          <a:xfrm>
            <a:off x="19442360" y="19586426"/>
            <a:ext cx="849694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</a:rPr>
              <a:t>Values are means ± SD, n = 3. Values followed by different literals within each column indicate significant differences according to Duncan’s test (P &lt; 0.05).</a:t>
            </a:r>
            <a:endParaRPr lang="sr-Latn-CS" sz="1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1375</Words>
  <Application>Microsoft Office PowerPoint</Application>
  <PresentationFormat>Custom</PresentationFormat>
  <Paragraphs>238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Aleksandra Mišan</dc:creator>
  <cp:lastModifiedBy>Ivana Sedej</cp:lastModifiedBy>
  <cp:revision>63</cp:revision>
  <dcterms:created xsi:type="dcterms:W3CDTF">2009-10-28T08:40:07Z</dcterms:created>
  <dcterms:modified xsi:type="dcterms:W3CDTF">2010-10-11T07:04:34Z</dcterms:modified>
</cp:coreProperties>
</file>